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59" r:id="rId3"/>
    <p:sldId id="262" r:id="rId4"/>
    <p:sldId id="257" r:id="rId5"/>
    <p:sldId id="260" r:id="rId6"/>
    <p:sldId id="274" r:id="rId7"/>
    <p:sldId id="275" r:id="rId8"/>
    <p:sldId id="276" r:id="rId9"/>
    <p:sldId id="277" r:id="rId10"/>
    <p:sldId id="278" r:id="rId11"/>
    <p:sldId id="270" r:id="rId12"/>
    <p:sldId id="272" r:id="rId13"/>
    <p:sldId id="273" r:id="rId14"/>
    <p:sldId id="279" r:id="rId15"/>
    <p:sldId id="284" r:id="rId16"/>
    <p:sldId id="280" r:id="rId17"/>
    <p:sldId id="281" r:id="rId18"/>
    <p:sldId id="282" r:id="rId19"/>
    <p:sldId id="285" r:id="rId20"/>
    <p:sldId id="28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47" autoAdjust="0"/>
    <p:restoredTop sz="94660"/>
  </p:normalViewPr>
  <p:slideViewPr>
    <p:cSldViewPr>
      <p:cViewPr varScale="1">
        <p:scale>
          <a:sx n="67" d="100"/>
          <a:sy n="67" d="100"/>
        </p:scale>
        <p:origin x="154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62913-7CE5-492C-9DD3-DF7299C9E877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3E3FF9-157B-4E39-9470-DAB6B1C48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F49A5-FCC9-4CE5-8502-2FA01CD03514}" type="datetimeFigureOut">
              <a:rPr lang="ru-RU" smtClean="0"/>
              <a:pPr/>
              <a:t>пт 28.03.25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1113C-0CA6-45BA-B779-EB72A3D7A9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699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165766"/>
          </a:xfrm>
        </p:spPr>
        <p:txBody>
          <a:bodyPr>
            <a:normAutofit fontScale="90000"/>
          </a:bodyPr>
          <a:lstStyle/>
          <a:p>
            <a:pPr algn="r">
              <a:buFont typeface="Arial" pitchFamily="34" charset="0"/>
              <a:buChar char="•"/>
            </a:pPr>
            <a:br>
              <a:rPr lang="ru-RU" sz="2400" dirty="0">
                <a:solidFill>
                  <a:srgbClr val="0070C0"/>
                </a:solidFill>
              </a:rPr>
            </a:br>
            <a:br>
              <a:rPr lang="ru-RU" sz="2400" dirty="0">
                <a:solidFill>
                  <a:srgbClr val="0070C0"/>
                </a:solidFill>
              </a:rPr>
            </a:br>
            <a:r>
              <a:rPr lang="ru-RU" sz="2400" dirty="0">
                <a:solidFill>
                  <a:srgbClr val="0070C0"/>
                </a:solidFill>
              </a:rPr>
              <a:t>      </a:t>
            </a:r>
            <a:r>
              <a:rPr lang="ru-RU" sz="4000" b="1" dirty="0">
                <a:solidFill>
                  <a:srgbClr val="0070C0"/>
                </a:solidFill>
                <a:latin typeface="Gabriola" pitchFamily="82" charset="0"/>
              </a:rPr>
              <a:t>Педагогический проект</a:t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4000" b="1" i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«Домашние животные»</a:t>
            </a:r>
            <a:br>
              <a:rPr lang="ru-RU" sz="4000" dirty="0">
                <a:solidFill>
                  <a:srgbClr val="0070C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Образовательная область: </a:t>
            </a:r>
            <a:r>
              <a:rPr lang="ru-RU" sz="2200" b="1" i="1" dirty="0">
                <a:solidFill>
                  <a:srgbClr val="002060"/>
                </a:solidFill>
              </a:rPr>
              <a:t>Познание.</a:t>
            </a:r>
            <a:br>
              <a:rPr lang="ru-RU" sz="1800" b="1" i="1" dirty="0">
                <a:solidFill>
                  <a:srgbClr val="0070C0"/>
                </a:solidFill>
              </a:rPr>
            </a:br>
            <a:br>
              <a:rPr lang="ru-RU" sz="1800" i="1" dirty="0"/>
            </a:br>
            <a:r>
              <a:rPr lang="ru-RU" sz="1800" i="1" dirty="0"/>
              <a:t>                                                                                  </a:t>
            </a:r>
            <a:br>
              <a:rPr lang="ru-RU" sz="1800" i="1" dirty="0"/>
            </a:br>
            <a:br>
              <a:rPr lang="ru-RU" sz="1800" i="1" dirty="0"/>
            </a:br>
            <a:r>
              <a:rPr lang="ru-RU" sz="1800" i="1" dirty="0"/>
              <a:t>                                                                                                                     </a:t>
            </a:r>
            <a:r>
              <a:rPr lang="ru-RU" sz="2400" dirty="0"/>
              <a:t> Автор проекта:</a:t>
            </a:r>
            <a:br>
              <a:rPr lang="ru-RU" sz="2400" dirty="0"/>
            </a:br>
            <a:r>
              <a:rPr lang="ru-RU" sz="2400" dirty="0"/>
              <a:t>                             Мамаева Рукият </a:t>
            </a:r>
            <a:r>
              <a:rPr lang="ru-RU" sz="2400" dirty="0" err="1"/>
              <a:t>Каибовна</a:t>
            </a:r>
            <a:br>
              <a:rPr lang="ru-RU" sz="2400" dirty="0"/>
            </a:br>
            <a:r>
              <a:rPr lang="ru-RU" sz="2400" dirty="0"/>
              <a:t> </a:t>
            </a:r>
            <a:br>
              <a:rPr lang="ru-RU" sz="1800" dirty="0"/>
            </a:br>
            <a:r>
              <a:rPr lang="ru-RU" sz="1800" dirty="0"/>
              <a:t>    </a:t>
            </a: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r>
              <a:rPr lang="ru-RU" sz="1800" dirty="0"/>
              <a:t>МА</a:t>
            </a:r>
            <a:endParaRPr lang="ru-RU" sz="2400" dirty="0"/>
          </a:p>
        </p:txBody>
      </p:sp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4071942"/>
            <a:ext cx="1328738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733011"/>
            <a:ext cx="1493807" cy="112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5715016"/>
            <a:ext cx="1279525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188" y="5589588"/>
            <a:ext cx="1279525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84768" y="5862650"/>
            <a:ext cx="858837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5286388"/>
            <a:ext cx="500063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96068" y="5862650"/>
            <a:ext cx="500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4929198"/>
            <a:ext cx="50006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728" y="5429264"/>
            <a:ext cx="506413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36843" y="5070488"/>
            <a:ext cx="500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87780" y="4710125"/>
            <a:ext cx="457200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1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86116" y="5072074"/>
            <a:ext cx="2146300" cy="1243012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Этап: Итоговый: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Оформление альбома 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«Мои любимые домашние питомцы»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01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42852"/>
            <a:ext cx="4143404" cy="3107553"/>
          </a:xfrm>
          <a:prstGeom prst="rect">
            <a:avLst/>
          </a:prstGeom>
        </p:spPr>
      </p:pic>
      <p:pic>
        <p:nvPicPr>
          <p:cNvPr id="3" name="Рисунок 2" descr="Фото01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142852"/>
            <a:ext cx="4143372" cy="3178967"/>
          </a:xfrm>
          <a:prstGeom prst="rect">
            <a:avLst/>
          </a:prstGeom>
        </p:spPr>
      </p:pic>
      <p:pic>
        <p:nvPicPr>
          <p:cNvPr id="4" name="Рисунок 3" descr="Фото01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3357562"/>
            <a:ext cx="4452937" cy="3339703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родителями: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Привлечение к оказанию помощи в сборе иллюстративного материала, раскрасок, мультфильмов, презентаций по теме проекта.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 на темы:</a:t>
            </a:r>
          </a:p>
          <a:p>
            <a:pPr>
              <a:buNone/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«Домашнее животное и ребёнок»</a:t>
            </a:r>
          </a:p>
          <a:p>
            <a:pPr>
              <a:buNone/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«Зачем ребёнку домашнее животное?»</a:t>
            </a:r>
          </a:p>
          <a:p>
            <a:pPr>
              <a:buNone/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«Дети и домашние животные. Кто, когда и зачем»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611505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процессе проживания темы проекта проявляли активный познавательный интерес. Проект предоставил каждому ребёнку возможность не только получать знания, но и развивать творческие способности, формировать коммуникативные навыки, приобретать знания из различных источников, анализировать факты, высказывать собственные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суждения,дети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удовольствием делились информацией со сверстниками.</a:t>
            </a:r>
          </a:p>
          <a:p>
            <a:pPr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Полученные знания способствовали развитию у детей ответственности за того кого приручили. 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Реализация этого проекта способствовала сближению родителей, детей и педагогов. Ведь ничего так не сближает, как совместное творчество и открытие чего-то нового.</a:t>
            </a:r>
          </a:p>
          <a:p>
            <a:pPr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70124_1820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b="10066"/>
          <a:stretch>
            <a:fillRect/>
          </a:stretch>
        </p:blipFill>
        <p:spPr>
          <a:xfrm>
            <a:off x="0" y="620688"/>
            <a:ext cx="4644008" cy="6237312"/>
          </a:xfrm>
        </p:spPr>
      </p:pic>
      <p:pic>
        <p:nvPicPr>
          <p:cNvPr id="7" name="Содержимое 6" descr="20171015_13162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b="9051"/>
          <a:stretch>
            <a:fillRect/>
          </a:stretch>
        </p:blipFill>
        <p:spPr>
          <a:xfrm>
            <a:off x="4644008" y="620688"/>
            <a:ext cx="4499992" cy="6237312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attach-6364392591684291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14366" r="6468"/>
          <a:stretch>
            <a:fillRect/>
          </a:stretch>
        </p:blipFill>
        <p:spPr>
          <a:xfrm>
            <a:off x="1331640" y="692696"/>
            <a:ext cx="6720218" cy="3024336"/>
          </a:xfrm>
        </p:spPr>
      </p:pic>
      <p:pic>
        <p:nvPicPr>
          <p:cNvPr id="8" name="Содержимое 7" descr="IMG_20171014_11381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7317" t="7908" b="5280"/>
          <a:stretch>
            <a:fillRect/>
          </a:stretch>
        </p:blipFill>
        <p:spPr>
          <a:xfrm>
            <a:off x="1763688" y="3777466"/>
            <a:ext cx="5688632" cy="3080534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096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7839" t="9514" b="9616"/>
          <a:stretch>
            <a:fillRect/>
          </a:stretch>
        </p:blipFill>
        <p:spPr>
          <a:xfrm>
            <a:off x="0" y="188640"/>
            <a:ext cx="5267334" cy="3888432"/>
          </a:xfrm>
        </p:spPr>
      </p:pic>
      <p:pic>
        <p:nvPicPr>
          <p:cNvPr id="8" name="Содержимое 7" descr="DSC0960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17029" t="17320"/>
          <a:stretch>
            <a:fillRect/>
          </a:stretch>
        </p:blipFill>
        <p:spPr>
          <a:xfrm>
            <a:off x="3881496" y="2924944"/>
            <a:ext cx="5262504" cy="3933056"/>
          </a:xfrm>
        </p:spPr>
      </p:pic>
      <p:pic>
        <p:nvPicPr>
          <p:cNvPr id="1026" name="Picture 2" descr="C:\Users\123\Desktop\фото с дом.животными\IMG-20171018-WA0002.jpg"/>
          <p:cNvPicPr>
            <a:picLocks noChangeAspect="1" noChangeArrowheads="1"/>
          </p:cNvPicPr>
          <p:nvPr/>
        </p:nvPicPr>
        <p:blipFill>
          <a:blip r:embed="rId4" cstate="print"/>
          <a:srcRect t="22684" r="6688" b="21946"/>
          <a:stretch>
            <a:fillRect/>
          </a:stretch>
        </p:blipFill>
        <p:spPr bwMode="auto">
          <a:xfrm>
            <a:off x="5580113" y="317620"/>
            <a:ext cx="3168352" cy="2506758"/>
          </a:xfrm>
          <a:prstGeom prst="rect">
            <a:avLst/>
          </a:prstGeom>
          <a:noFill/>
        </p:spPr>
      </p:pic>
      <p:pic>
        <p:nvPicPr>
          <p:cNvPr id="1027" name="Picture 3" descr="C:\Users\123\Desktop\article-2105384-11DF7960000005DC-437_636x5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193893"/>
            <a:ext cx="3240360" cy="25447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DSCF607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4752528" cy="6165304"/>
          </a:xfrm>
        </p:spPr>
      </p:pic>
      <p:pic>
        <p:nvPicPr>
          <p:cNvPr id="8" name="Содержимое 7" descr="sI0pZGVRfFM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25944"/>
          <a:stretch>
            <a:fillRect/>
          </a:stretch>
        </p:blipFill>
        <p:spPr>
          <a:xfrm>
            <a:off x="4788024" y="620688"/>
            <a:ext cx="4355976" cy="623731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679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4686660" cy="6309320"/>
          </a:xfrm>
        </p:spPr>
      </p:pic>
      <p:pic>
        <p:nvPicPr>
          <p:cNvPr id="8" name="Содержимое 7" descr="IMG_8861-23-10-17-07-2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620688"/>
            <a:ext cx="4427984" cy="623731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b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600" b="1" dirty="0">
                <a:ln w="1905"/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br>
              <a:rPr lang="ru-RU" sz="3600" dirty="0">
                <a:ln w="1905"/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>
                <a:ln w="1905"/>
                <a:solidFill>
                  <a:srgbClr val="00206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дети старшей группы, воспитатели, родители.</a:t>
            </a:r>
            <a:br>
              <a:rPr lang="ru-RU" dirty="0">
                <a:ln w="1905"/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solidFill>
                <a:schemeClr val="accent6">
                  <a:lumMod val="50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Содержимое 5" descr="69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2500306"/>
            <a:ext cx="5929354" cy="4071966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171015_1826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836712"/>
            <a:ext cx="4495800" cy="6021288"/>
          </a:xfrm>
        </p:spPr>
      </p:pic>
      <p:pic>
        <p:nvPicPr>
          <p:cNvPr id="8" name="Содержимое 7" descr="P101003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17235" t="4330" r="16471" b="9046"/>
          <a:stretch>
            <a:fillRect/>
          </a:stretch>
        </p:blipFill>
        <p:spPr>
          <a:xfrm>
            <a:off x="4535174" y="836712"/>
            <a:ext cx="4608826" cy="602128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58096" cy="2154230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 проекта:</a:t>
            </a:r>
            <a:br>
              <a:rPr lang="ru-RU" sz="3200" b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познавательный, групповой, краткосрочный</a:t>
            </a:r>
            <a:r>
              <a:rPr lang="ru-RU" sz="3200" i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i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i="1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4735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14678" y="2786058"/>
            <a:ext cx="2571767" cy="3571900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786" y="0"/>
            <a:ext cx="7229468" cy="642934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5715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 домашними животными сталкиваются с малых лет, узнают об их ласке, любви, учатся заботиться о них, но очень важно научить детей бережному отношению к ним. Общение с животными, если оно происходит бесконтрольно, может привести не только пользу ,но и вред развивающейся личности ребёнка. Прежде всего, ребенок не знает, что можно делать, а что нельзя, что для животного вредно, а что полезно. Кроме того, при тесном контакте с животным, малыш обязательно захочет удовлетворить свою любознательность и втянуть в игру. Без контроля и руководства взрослых такое общение может оказаться вредным и даже опасным как для животного, так и для ребёнка.</a:t>
            </a:r>
          </a:p>
          <a:p>
            <a:pPr>
              <a:buNone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0b1db9762b2415070711e6c0a14636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454" y="5286388"/>
            <a:ext cx="1785918" cy="1340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zpcic1okre_2krota.r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4" y="2285992"/>
            <a:ext cx="4786346" cy="428628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3600" dirty="0">
                <a:solidFill>
                  <a:srgbClr val="002060"/>
                </a:solidFill>
              </a:rPr>
              <a:t>: </a:t>
            </a:r>
            <a:r>
              <a:rPr lang="ru-RU" sz="3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представления детей о домашних животных</a:t>
            </a: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Задачи проекта: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Расширить и обогатить знания детей о домашних животных, об условиях необходимых для их жизни и обитания.</a:t>
            </a:r>
          </a:p>
          <a:p>
            <a:pPr>
              <a:buFont typeface="Wingdings" pitchFamily="2" charset="2"/>
              <a:buChar char="ü"/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речь, мышление, познавательный интерес, любознательность, воображение, творческие способности, обогащать словарный запас.</a:t>
            </a:r>
          </a:p>
          <a:p>
            <a:pPr>
              <a:buFont typeface="Wingdings" pitchFamily="2" charset="2"/>
              <a:buChar char="ü"/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доброе, бережное отношение к животному миру.</a:t>
            </a:r>
          </a:p>
          <a:p>
            <a:pPr>
              <a:buFont typeface="Wingdings" pitchFamily="2" charset="2"/>
              <a:buChar char="ü"/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Активизировать совместную деятельность детей и родителей.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Этапы реализации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85000" lnSpcReduction="10000"/>
          </a:bodyPr>
          <a:lstStyle/>
          <a:p>
            <a:pPr marL="571500" indent="-571500" algn="ctr">
              <a:buFont typeface="+mj-lt"/>
              <a:buAutoNum type="romanUcPeriod"/>
            </a:pPr>
            <a:r>
              <a:rPr lang="ru-RU" sz="3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Этап: Подготовительный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</a:rPr>
              <a:t>Анализ предметной среды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</a:rPr>
              <a:t>Подготовка материала вместе с родителями и детьми для их самостоятельной деятельности (энциклопедии, иллюстрации, фотографии, раскраски, макет «Домашние животные» и т.д.)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</a:rPr>
              <a:t>Подготовка детской литературы, дидактических и подвижных игр.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</a:rPr>
              <a:t>Изучение интернет- ресурсов.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</a:rPr>
              <a:t>Создание презентации о домашних животных.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92500"/>
          </a:bodyPr>
          <a:lstStyle/>
          <a:p>
            <a:pPr marL="571500" indent="-571500" algn="ctr">
              <a:buNone/>
            </a:pPr>
            <a:r>
              <a:rPr lang="en-US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Этап: основной:</a:t>
            </a:r>
          </a:p>
          <a:p>
            <a:pPr marL="571500" indent="-571500" algn="ctr">
              <a:buNone/>
            </a:pPr>
            <a:endParaRPr lang="ru-RU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педагогов  с детьми.</a:t>
            </a:r>
          </a:p>
          <a:p>
            <a:pPr marL="571500" indent="-57150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педагогов с родителями: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Информация для родителей «Домашние животные в жизни ребёнка»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 «Почему детям необходим контакт с животными?»</a:t>
            </a:r>
          </a:p>
          <a:p>
            <a:pPr marL="571500" indent="-571500"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Памятка для родителей «Если вы решили завести питомца»</a:t>
            </a:r>
          </a:p>
          <a:p>
            <a:pPr marL="571500" indent="-571500">
              <a:buFont typeface="Courier New" pitchFamily="49" charset="0"/>
              <a:buChar char="o"/>
            </a:pP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 родителей с детьми:</a:t>
            </a:r>
          </a:p>
          <a:p>
            <a:pPr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Беседы родителей с детьми о домашних животных.</a:t>
            </a:r>
          </a:p>
          <a:p>
            <a:pPr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Выполнение творческих заданий.</a:t>
            </a:r>
          </a:p>
          <a:p>
            <a:pPr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 детям в выставке рисунков.</a:t>
            </a:r>
          </a:p>
          <a:p>
            <a:pPr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 дома.</a:t>
            </a:r>
          </a:p>
          <a:p>
            <a:pPr>
              <a:buFont typeface="Courier New" pitchFamily="49" charset="0"/>
              <a:buChar char="o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 в создании альбома.</a:t>
            </a:r>
          </a:p>
          <a:p>
            <a:pPr>
              <a:buNone/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</TotalTime>
  <Words>554</Words>
  <Application>Microsoft Office PowerPoint</Application>
  <PresentationFormat>Экран (4:3)</PresentationFormat>
  <Paragraphs>48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Courier New</vt:lpstr>
      <vt:lpstr>Gabriola</vt:lpstr>
      <vt:lpstr>Times New Roman</vt:lpstr>
      <vt:lpstr>Wingdings</vt:lpstr>
      <vt:lpstr>Тема Office</vt:lpstr>
      <vt:lpstr>        Педагогический проект «Домашние животные» Образовательная область: Познание.                                                                                                                                                                                                            Автор проекта:                              Мамаева Рукият Каибовна           МА</vt:lpstr>
      <vt:lpstr>  Участники проекта: дети старшей группы, воспитатели, родители.  </vt:lpstr>
      <vt:lpstr>Вид проекта:  познавательный, групповой, краткосрочный. </vt:lpstr>
      <vt:lpstr>Актуальность</vt:lpstr>
      <vt:lpstr>Цель проекта: формировать представления детей о домашних животных.</vt:lpstr>
      <vt:lpstr>Задачи проекта:</vt:lpstr>
      <vt:lpstr>Этапы реализации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«Домашние животные» Образовательная область: Познание. Автор проекта: Глинцова Юлия Геннадиевна. МБДОУ д/с № 14 2013г.</dc:title>
  <dc:creator>User</dc:creator>
  <cp:lastModifiedBy>Asker</cp:lastModifiedBy>
  <cp:revision>49</cp:revision>
  <dcterms:created xsi:type="dcterms:W3CDTF">2013-03-26T18:20:46Z</dcterms:created>
  <dcterms:modified xsi:type="dcterms:W3CDTF">2025-03-28T19:22:11Z</dcterms:modified>
</cp:coreProperties>
</file>