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gP9l43Bblz6meQx8vPFRXnsXit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30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>
            <a:gsLst>
              <a:gs pos="0">
                <a:srgbClr val="007795"/>
              </a:gs>
              <a:gs pos="55000">
                <a:srgbClr val="47BBE0"/>
              </a:gs>
              <a:gs pos="100000">
                <a:srgbClr val="007795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7" name="Google Shape;17;p13"/>
          <p:cNvSpPr txBox="1"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ucida Sans"/>
              <a:buNone/>
              <a:defRPr sz="48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R="64008" lvl="0" algn="r">
              <a:spcBef>
                <a:spcPts val="400"/>
              </a:spcBef>
              <a:spcAft>
                <a:spcPts val="0"/>
              </a:spcAft>
              <a:buSzPts val="1836"/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324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19" name="Google Shape;19;p13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20" name="Google Shape;20;p13"/>
            <p:cNvSpPr/>
            <p:nvPr/>
          </p:nvSpPr>
          <p:spPr>
            <a:xfrm>
              <a:off x="1687513" y="4832896"/>
              <a:ext cx="7456487" cy="518816"/>
            </a:xfrm>
            <a:custGeom>
              <a:avLst/>
              <a:gdLst/>
              <a:ahLst/>
              <a:cxnLst/>
              <a:rect l="l" t="t" r="r" b="b"/>
              <a:pathLst>
                <a:path w="4697" h="367" extrusionOk="0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9CCADC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21" name="Google Shape;21;p13"/>
            <p:cNvSpPr/>
            <p:nvPr/>
          </p:nvSpPr>
          <p:spPr>
            <a:xfrm>
              <a:off x="35443" y="5135526"/>
              <a:ext cx="9108557" cy="838200"/>
            </a:xfrm>
            <a:custGeom>
              <a:avLst/>
              <a:gdLst/>
              <a:ahLst/>
              <a:cxnLst/>
              <a:rect l="l" t="t" r="r" b="b"/>
              <a:pathLst>
                <a:path w="5760" h="528" extrusionOk="0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22" name="Google Shape;22;p13"/>
            <p:cNvSpPr/>
            <p:nvPr/>
          </p:nvSpPr>
          <p:spPr>
            <a:xfrm>
              <a:off x="0" y="4883888"/>
              <a:ext cx="9144000" cy="1981200"/>
            </a:xfrm>
            <a:custGeom>
              <a:avLst/>
              <a:gdLst/>
              <a:ahLst/>
              <a:cxnLst/>
              <a:rect l="l" t="t" r="r" b="b"/>
              <a:pathLst>
                <a:path w="5760" h="1248" extrusionOk="0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50000"/>
              </a:blip>
              <a:tile tx="0" ty="0" sx="50000" sy="50000" flip="none" algn="t"/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cxnSp>
          <p:nvCxnSpPr>
            <p:cNvPr id="23" name="Google Shape;23;p13"/>
            <p:cNvCxnSpPr/>
            <p:nvPr/>
          </p:nvCxnSpPr>
          <p:spPr>
            <a:xfrm>
              <a:off x="-3765" y="4880373"/>
              <a:ext cx="9147765" cy="839943"/>
            </a:xfrm>
            <a:prstGeom prst="straightConnector1">
              <a:avLst/>
            </a:prstGeom>
            <a:noFill/>
            <a:ln w="12050" cap="flat" cmpd="sng">
              <a:solidFill>
                <a:srgbClr val="93C5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E7F0F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lvl="1" indent="0" algn="r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lvl="2" indent="0" algn="r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lvl="3" indent="0" algn="r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lvl="4" indent="0" algn="r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lvl="5" indent="0" algn="r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lvl="6" indent="0" algn="r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lvl="7" indent="0" algn="r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lvl="8" indent="0" algn="r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body" idx="1"/>
          </p:nvPr>
        </p:nvSpPr>
        <p:spPr>
          <a:xfrm rot="5400000">
            <a:off x="2378964" y="-440436"/>
            <a:ext cx="4386071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6324" algn="l">
              <a:spcBef>
                <a:spcPts val="400"/>
              </a:spcBef>
              <a:spcAft>
                <a:spcPts val="0"/>
              </a:spcAft>
              <a:buSzPts val="1224"/>
              <a:buChar char="🞂"/>
              <a:defRPr/>
            </a:lvl1pPr>
            <a:lvl2pPr marL="914400" lvl="1" indent="-342900" algn="l">
              <a:spcBef>
                <a:spcPts val="324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2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3"/>
          <p:cNvSpPr txBox="1">
            <a:spLocks noGrp="1"/>
          </p:cNvSpPr>
          <p:nvPr>
            <p:ph type="title"/>
          </p:nvPr>
        </p:nvSpPr>
        <p:spPr>
          <a:xfrm rot="5400000">
            <a:off x="4936367" y="2182285"/>
            <a:ext cx="5592761" cy="177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body" idx="1"/>
          </p:nvPr>
        </p:nvSpPr>
        <p:spPr>
          <a:xfrm rot="5400000">
            <a:off x="823120" y="-91279"/>
            <a:ext cx="5592760" cy="6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6324" algn="l">
              <a:spcBef>
                <a:spcPts val="400"/>
              </a:spcBef>
              <a:spcAft>
                <a:spcPts val="0"/>
              </a:spcAft>
              <a:buSzPts val="1224"/>
              <a:buChar char="🞂"/>
              <a:defRPr/>
            </a:lvl1pPr>
            <a:lvl2pPr marL="914400" lvl="1" indent="-342900" algn="l">
              <a:spcBef>
                <a:spcPts val="324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6324" algn="l">
              <a:spcBef>
                <a:spcPts val="400"/>
              </a:spcBef>
              <a:spcAft>
                <a:spcPts val="0"/>
              </a:spcAft>
              <a:buSzPts val="1224"/>
              <a:buChar char="🞂"/>
              <a:defRPr/>
            </a:lvl1pPr>
            <a:lvl2pPr marL="914400" lvl="1" indent="-342900" algn="l">
              <a:spcBef>
                <a:spcPts val="324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Lucida Sans"/>
              <a:buNone/>
              <a:defRPr sz="48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564"/>
              <a:buNone/>
              <a:defRPr sz="23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24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5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35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35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9" name="Google Shape;39;p15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w="9525" cap="rnd" cmpd="sng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0" name="Google Shape;40;p15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w="9525" cap="rnd" cmpd="sng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504" algn="l">
              <a:spcBef>
                <a:spcPts val="400"/>
              </a:spcBef>
              <a:spcAft>
                <a:spcPts val="0"/>
              </a:spcAft>
              <a:buSzPts val="1904"/>
              <a:buChar char="🞂"/>
              <a:defRPr sz="2800"/>
            </a:lvl1pPr>
            <a:lvl2pPr marL="914400" lvl="1" indent="-381000" algn="l">
              <a:spcBef>
                <a:spcPts val="324"/>
              </a:spcBef>
              <a:spcAft>
                <a:spcPts val="0"/>
              </a:spcAft>
              <a:buSzPts val="2400"/>
              <a:buChar char="◦"/>
              <a:defRPr sz="2400"/>
            </a:lvl2pPr>
            <a:lvl3pPr marL="1371600" lvl="2" indent="-355600" algn="l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2"/>
          </p:nvPr>
        </p:nvSpPr>
        <p:spPr>
          <a:xfrm>
            <a:off x="4648200" y="1481328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504" algn="l">
              <a:spcBef>
                <a:spcPts val="400"/>
              </a:spcBef>
              <a:spcAft>
                <a:spcPts val="0"/>
              </a:spcAft>
              <a:buSzPts val="1904"/>
              <a:buChar char="🞂"/>
              <a:defRPr sz="2800"/>
            </a:lvl1pPr>
            <a:lvl2pPr marL="914400" lvl="1" indent="-381000" algn="l">
              <a:spcBef>
                <a:spcPts val="324"/>
              </a:spcBef>
              <a:spcAft>
                <a:spcPts val="0"/>
              </a:spcAft>
              <a:buSzPts val="2400"/>
              <a:buChar char="◦"/>
              <a:defRPr sz="2400"/>
            </a:lvl2pPr>
            <a:lvl3pPr marL="1371600" lvl="2" indent="-355600" algn="l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Сравнение" type="twoTxTwoObj">
  <p:cSld name="TWO_OBJECTS_WITH_TEXT">
    <p:bg>
      <p:bgPr>
        <a:blipFill rotWithShape="1">
          <a:blip r:embed="rId2">
            <a:alphaModFix/>
          </a:blip>
          <a:tile tx="0" ty="0" sx="50000" sy="50000" flip="none" algn="tl"/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prstGeom prst="rect">
            <a:avLst/>
          </a:prstGeom>
          <a:solidFill>
            <a:schemeClr val="accent1"/>
          </a:solidFill>
          <a:ln w="96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45700" rIns="91425" bIns="45700" anchor="ctr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32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24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body" idx="2"/>
          </p:nvPr>
        </p:nvSpPr>
        <p:spPr>
          <a:xfrm>
            <a:off x="4645026" y="5410200"/>
            <a:ext cx="4041775" cy="762000"/>
          </a:xfrm>
          <a:prstGeom prst="rect">
            <a:avLst/>
          </a:prstGeom>
          <a:solidFill>
            <a:schemeClr val="accent1"/>
          </a:solidFill>
          <a:ln w="96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45700" rIns="91425" bIns="45700" anchor="ctr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32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24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body" idx="3"/>
          </p:nvPr>
        </p:nvSpPr>
        <p:spPr>
          <a:xfrm>
            <a:off x="457200" y="1444294"/>
            <a:ext cx="4040188" cy="394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2232" algn="l">
              <a:spcBef>
                <a:spcPts val="400"/>
              </a:spcBef>
              <a:spcAft>
                <a:spcPts val="0"/>
              </a:spcAft>
              <a:buSzPts val="1632"/>
              <a:buChar char="🞂"/>
              <a:defRPr sz="2400"/>
            </a:lvl1pPr>
            <a:lvl2pPr marL="914400" lvl="1" indent="-355600" algn="l">
              <a:spcBef>
                <a:spcPts val="324"/>
              </a:spcBef>
              <a:spcAft>
                <a:spcPts val="0"/>
              </a:spcAft>
              <a:buSzPts val="2000"/>
              <a:buChar char="◦"/>
              <a:defRPr sz="2000"/>
            </a:lvl2pPr>
            <a:lvl3pPr marL="1371600" lvl="2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30200" algn="l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body" idx="4"/>
          </p:nvPr>
        </p:nvSpPr>
        <p:spPr>
          <a:xfrm>
            <a:off x="4645025" y="1444294"/>
            <a:ext cx="4041775" cy="394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2232" algn="l">
              <a:spcBef>
                <a:spcPts val="0"/>
              </a:spcBef>
              <a:spcAft>
                <a:spcPts val="0"/>
              </a:spcAft>
              <a:buSzPts val="1632"/>
              <a:buChar char="🞂"/>
              <a:defRPr sz="2400"/>
            </a:lvl1pPr>
            <a:lvl2pPr marL="914400" lvl="1" indent="-355600" algn="l">
              <a:spcBef>
                <a:spcPts val="324"/>
              </a:spcBef>
              <a:spcAft>
                <a:spcPts val="0"/>
              </a:spcAft>
              <a:buSzPts val="2000"/>
              <a:buChar char="◦"/>
              <a:defRPr sz="2000"/>
            </a:lvl2pPr>
            <a:lvl3pPr marL="1371600" lvl="2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30200" algn="l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7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8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9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OBJECT_WITH_CAPTION_TEXT">
    <p:bg>
      <p:bgPr>
        <a:blipFill rotWithShape="1">
          <a:blip r:embed="rId2">
            <a:alphaModFix/>
          </a:blip>
          <a:tile tx="0" ty="0" sx="50000" sy="50000" flip="none" algn="tl"/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0"/>
          <p:cNvSpPr txBox="1"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Lucida Sans"/>
              <a:buNone/>
              <a:defRPr sz="2500" b="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1"/>
          </p:nvPr>
        </p:nvSpPr>
        <p:spPr>
          <a:xfrm>
            <a:off x="4419600" y="5355102"/>
            <a:ext cx="397459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spcBef>
                <a:spcPts val="400"/>
              </a:spcBef>
              <a:spcAft>
                <a:spcPts val="0"/>
              </a:spcAft>
              <a:buSzPts val="1088"/>
              <a:buNone/>
              <a:defRPr sz="1600"/>
            </a:lvl1pPr>
            <a:lvl2pPr marL="914400" lvl="1" indent="-228600" algn="l">
              <a:spcBef>
                <a:spcPts val="324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3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3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3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2"/>
          </p:nvPr>
        </p:nvSpPr>
        <p:spPr>
          <a:xfrm>
            <a:off x="914400" y="274320"/>
            <a:ext cx="7479792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6776" algn="l">
              <a:spcBef>
                <a:spcPts val="400"/>
              </a:spcBef>
              <a:spcAft>
                <a:spcPts val="0"/>
              </a:spcAft>
              <a:buSzPts val="2176"/>
              <a:buChar char="🞂"/>
              <a:defRPr sz="3200"/>
            </a:lvl1pPr>
            <a:lvl2pPr marL="914400" lvl="1" indent="-406400" algn="l">
              <a:spcBef>
                <a:spcPts val="324"/>
              </a:spcBef>
              <a:spcAft>
                <a:spcPts val="0"/>
              </a:spcAft>
              <a:buSzPts val="2800"/>
              <a:buChar char="◦"/>
              <a:defRPr sz="2800"/>
            </a:lvl2pPr>
            <a:lvl3pPr marL="1371600" lvl="2" indent="-381000" algn="l">
              <a:spcBef>
                <a:spcPts val="350"/>
              </a:spcBef>
              <a:spcAft>
                <a:spcPts val="0"/>
              </a:spcAft>
              <a:buSzPts val="2400"/>
              <a:buChar char="●"/>
              <a:defRPr sz="2400"/>
            </a:lvl3pPr>
            <a:lvl4pPr marL="1828800" lvl="3" indent="-355600" algn="l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PICTURE_WITH_CAPTION_TEXT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1"/>
          <p:cNvSpPr txBox="1">
            <a:spLocks noGrp="1"/>
          </p:cNvSpPr>
          <p:nvPr>
            <p:ph type="body" idx="1"/>
          </p:nvPr>
        </p:nvSpPr>
        <p:spPr>
          <a:xfrm>
            <a:off x="1141232" y="5443402"/>
            <a:ext cx="7162800" cy="64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marR="18288" lvl="0" indent="-228600" algn="r">
              <a:spcBef>
                <a:spcPts val="400"/>
              </a:spcBef>
              <a:spcAft>
                <a:spcPts val="0"/>
              </a:spcAft>
              <a:buSzPts val="952"/>
              <a:buNone/>
              <a:defRPr sz="1400"/>
            </a:lvl1pPr>
            <a:lvl2pPr marL="914400" lvl="1" indent="-304800" algn="l">
              <a:spcBef>
                <a:spcPts val="324"/>
              </a:spcBef>
              <a:spcAft>
                <a:spcPts val="0"/>
              </a:spcAft>
              <a:buSzPts val="1200"/>
              <a:buChar char="◦"/>
              <a:defRPr sz="1200"/>
            </a:lvl2pPr>
            <a:lvl3pPr marL="1371600" lvl="2" indent="-292100" algn="l">
              <a:spcBef>
                <a:spcPts val="350"/>
              </a:spcBef>
              <a:spcAft>
                <a:spcPts val="0"/>
              </a:spcAft>
              <a:buSzPts val="1000"/>
              <a:buChar char="●"/>
              <a:defRPr sz="1000"/>
            </a:lvl3pPr>
            <a:lvl4pPr marL="1828800" lvl="3" indent="-285750" algn="l">
              <a:spcBef>
                <a:spcPts val="350"/>
              </a:spcBef>
              <a:spcAft>
                <a:spcPts val="0"/>
              </a:spcAft>
              <a:buSzPts val="900"/>
              <a:buChar char="●"/>
              <a:defRPr sz="900"/>
            </a:lvl4pPr>
            <a:lvl5pPr marL="2286000" lvl="4" indent="-285750" algn="l">
              <a:spcBef>
                <a:spcPts val="350"/>
              </a:spcBef>
              <a:spcAft>
                <a:spcPts val="0"/>
              </a:spcAft>
              <a:buSzPts val="900"/>
              <a:buChar char="●"/>
              <a:defRPr sz="9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>
            <a:spLocks noGrp="1"/>
          </p:cNvSpPr>
          <p:nvPr>
            <p:ph type="pic" idx="2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176"/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sz="23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R="0" lvl="2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R="0" lvl="3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R="0" lvl="4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R="0" lvl="5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R="0" lvl="6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R="0" lvl="7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R="0" lvl="8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lvl="1" indent="0" algn="r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lvl="2" indent="0" algn="r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lvl="3" indent="0" algn="r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lvl="4" indent="0" algn="r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lvl="5" indent="0" algn="r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lvl="6" indent="0" algn="r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lvl="7" indent="0" algn="r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lvl="8" indent="0" algn="r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ucida Sans"/>
              <a:buNone/>
              <a:defRPr sz="3000" b="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/>
          <p:nvPr/>
        </p:nvSpPr>
        <p:spPr>
          <a:xfrm>
            <a:off x="499273" y="5944936"/>
            <a:ext cx="4940624" cy="921076"/>
          </a:xfrm>
          <a:custGeom>
            <a:avLst/>
            <a:gdLst/>
            <a:ahLst/>
            <a:cxnLst/>
            <a:rect l="l" t="t" r="r" b="b"/>
            <a:pathLst>
              <a:path w="7485" h="337" extrusionOk="0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CCADC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1" name="Google Shape;81;p21"/>
          <p:cNvSpPr/>
          <p:nvPr/>
        </p:nvSpPr>
        <p:spPr>
          <a:xfrm>
            <a:off x="485717" y="5939011"/>
            <a:ext cx="3690451" cy="933450"/>
          </a:xfrm>
          <a:custGeom>
            <a:avLst/>
            <a:gdLst/>
            <a:ahLst/>
            <a:cxnLst/>
            <a:rect l="l" t="t" r="r" b="b"/>
            <a:pathLst>
              <a:path w="5591" h="588" extrusionOk="0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2" name="Google Shape;82;p21"/>
          <p:cNvSpPr/>
          <p:nvPr/>
        </p:nvSpPr>
        <p:spPr>
          <a:xfrm>
            <a:off x="-6042" y="5791253"/>
            <a:ext cx="3402314" cy="1080868"/>
          </a:xfrm>
          <a:prstGeom prst="rtTriangle">
            <a:avLst/>
          </a:prstGeom>
          <a:blipFill rotWithShape="1">
            <a:blip r:embed="rId2">
              <a:alphaModFix amt="50000"/>
            </a:blip>
            <a:tile tx="0" ty="0" sx="50000" sy="50000" flip="none" algn="t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cxnSp>
        <p:nvCxnSpPr>
          <p:cNvPr id="83" name="Google Shape;83;p21"/>
          <p:cNvCxnSpPr/>
          <p:nvPr/>
        </p:nvCxnSpPr>
        <p:spPr>
          <a:xfrm>
            <a:off x="-9237" y="5787738"/>
            <a:ext cx="3405509" cy="1084383"/>
          </a:xfrm>
          <a:prstGeom prst="straightConnector1">
            <a:avLst/>
          </a:prstGeom>
          <a:noFill/>
          <a:ln w="12050" cap="flat" cmpd="sng">
            <a:solidFill>
              <a:srgbClr val="93C5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4" name="Google Shape;84;p2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w="9525" cap="rnd" cmpd="sng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5" name="Google Shape;85;p21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w="9525" cap="rnd" cmpd="sng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/>
          <p:nvPr/>
        </p:nvSpPr>
        <p:spPr>
          <a:xfrm>
            <a:off x="499273" y="5944936"/>
            <a:ext cx="4940624" cy="921076"/>
          </a:xfrm>
          <a:custGeom>
            <a:avLst/>
            <a:gdLst/>
            <a:ahLst/>
            <a:cxnLst/>
            <a:rect l="l" t="t" r="r" b="b"/>
            <a:pathLst>
              <a:path w="7485" h="337" extrusionOk="0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CCADC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7" name="Google Shape;7;p12"/>
          <p:cNvSpPr/>
          <p:nvPr/>
        </p:nvSpPr>
        <p:spPr>
          <a:xfrm>
            <a:off x="485717" y="5939011"/>
            <a:ext cx="3690451" cy="933450"/>
          </a:xfrm>
          <a:custGeom>
            <a:avLst/>
            <a:gdLst/>
            <a:ahLst/>
            <a:cxnLst/>
            <a:rect l="l" t="t" r="r" b="b"/>
            <a:pathLst>
              <a:path w="5591" h="588" extrusionOk="0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" name="Google Shape;8;p12"/>
          <p:cNvSpPr/>
          <p:nvPr/>
        </p:nvSpPr>
        <p:spPr>
          <a:xfrm>
            <a:off x="-6042" y="5791253"/>
            <a:ext cx="3402314" cy="1080868"/>
          </a:xfrm>
          <a:prstGeom prst="rtTriangle">
            <a:avLst/>
          </a:prstGeom>
          <a:blipFill rotWithShape="1">
            <a:blip r:embed="rId13">
              <a:alphaModFix amt="50000"/>
            </a:blip>
            <a:tile tx="0" ty="0" sx="50000" sy="50000" flip="none" algn="t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cxnSp>
        <p:nvCxnSpPr>
          <p:cNvPr id="9" name="Google Shape;9;p12"/>
          <p:cNvCxnSpPr/>
          <p:nvPr/>
        </p:nvCxnSpPr>
        <p:spPr>
          <a:xfrm>
            <a:off x="-9237" y="5787738"/>
            <a:ext cx="3405509" cy="1084383"/>
          </a:xfrm>
          <a:prstGeom prst="straightConnector1">
            <a:avLst/>
          </a:prstGeom>
          <a:noFill/>
          <a:ln w="12050" cap="flat" cmpd="sng">
            <a:solidFill>
              <a:srgbClr val="93C5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518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  <a:defRPr sz="27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74650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sz="23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1371600" marR="0" lvl="2" indent="-3619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1828800" marR="0" lvl="3" indent="-3492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●"/>
              <a:defRPr sz="19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2286000" marR="0" lvl="4" indent="-3429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2743200" marR="0" lvl="5" indent="-3429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3200400" marR="0" lvl="6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3657600" marR="0" lvl="7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4114800" marR="0" lvl="8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" descr="C:\Users\1\Documents\Inna\Байда\Архив\Информатика\Буклет\cioturkokulali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75" y="13414"/>
            <a:ext cx="6719959" cy="478373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"/>
          <p:cNvSpPr txBox="1">
            <a:spLocks noGrp="1"/>
          </p:cNvSpPr>
          <p:nvPr>
            <p:ph type="subTitle" idx="1"/>
          </p:nvPr>
        </p:nvSpPr>
        <p:spPr>
          <a:xfrm>
            <a:off x="755576" y="5445224"/>
            <a:ext cx="7772400" cy="1199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marR="64008" lvl="0" indent="0" algn="r" rtl="0">
              <a:spcBef>
                <a:spcPts val="0"/>
              </a:spcBef>
              <a:spcAft>
                <a:spcPts val="0"/>
              </a:spcAft>
              <a:buSzPts val="1836"/>
              <a:buNone/>
            </a:pPr>
            <a:r>
              <a:rPr lang="ru-RU" b="1" dirty="0">
                <a:solidFill>
                  <a:srgbClr val="FF0000"/>
                </a:solidFill>
              </a:rPr>
              <a:t>Развивающее занятие для дошкольников</a:t>
            </a:r>
            <a:endParaRPr dirty="0">
              <a:solidFill>
                <a:srgbClr val="FF0000"/>
              </a:solidFill>
            </a:endParaRPr>
          </a:p>
          <a:p>
            <a:pPr marL="0" marR="64008" lvl="0" indent="0" algn="r" rtl="0">
              <a:spcBef>
                <a:spcPts val="400"/>
              </a:spcBef>
              <a:spcAft>
                <a:spcPts val="0"/>
              </a:spcAft>
              <a:buSzPts val="1360"/>
              <a:buNone/>
            </a:pPr>
            <a:r>
              <a:rPr lang="ru-RU" sz="2000" b="1" dirty="0">
                <a:solidFill>
                  <a:srgbClr val="FF0000"/>
                </a:solidFill>
              </a:rPr>
              <a:t>Автор: Дорохина Юлия Николаевна</a:t>
            </a:r>
            <a:endParaRPr sz="2000" b="1" dirty="0">
              <a:solidFill>
                <a:srgbClr val="FF0000"/>
              </a:solidFill>
            </a:endParaRPr>
          </a:p>
        </p:txBody>
      </p:sp>
      <p:sp>
        <p:nvSpPr>
          <p:cNvPr id="104" name="Google Shape;104;p1"/>
          <p:cNvSpPr txBox="1">
            <a:spLocks noGrp="1"/>
          </p:cNvSpPr>
          <p:nvPr>
            <p:ph type="ctrTitle"/>
          </p:nvPr>
        </p:nvSpPr>
        <p:spPr>
          <a:xfrm>
            <a:off x="683568" y="3429000"/>
            <a:ext cx="7772400" cy="1829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</a:pPr>
            <a:r>
              <a:rPr lang="ru-RU" sz="5400">
                <a:latin typeface="Times New Roman"/>
                <a:ea typeface="Times New Roman"/>
                <a:cs typeface="Times New Roman"/>
                <a:sym typeface="Times New Roman"/>
              </a:rPr>
              <a:t>Безопасность в информационном обществе</a:t>
            </a:r>
            <a:endParaRPr sz="5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0" descr="https://thumbs.dreamstime.com/b/%D0%BB%D0%BE%D0%B2%D1%83%D1%88%D0%BA%D0%B0-%D0%BC%D1%8B%D1%88%D0%B8-%D0%BB%D0%B0%D0%B1%D0%B8%D1%80%D0%B8%D0%BD%D1%82%D0%B0-%D1%81%D1%8B%D1%80%D0%B0-%D0%BA%D0%BE%D1%82%D0%B0-1137041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36712"/>
            <a:ext cx="9131657" cy="6200796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0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139446" algn="l" rtl="0">
              <a:spcBef>
                <a:spcPts val="0"/>
              </a:spcBef>
              <a:spcAft>
                <a:spcPts val="0"/>
              </a:spcAft>
              <a:buSzPts val="1836"/>
              <a:buNone/>
            </a:pPr>
            <a:endParaRPr/>
          </a:p>
        </p:txBody>
      </p:sp>
      <p:sp>
        <p:nvSpPr>
          <p:cNvPr id="166" name="Google Shape;166;p10"/>
          <p:cNvSpPr txBox="1">
            <a:spLocks noGrp="1"/>
          </p:cNvSpPr>
          <p:nvPr>
            <p:ph type="title"/>
          </p:nvPr>
        </p:nvSpPr>
        <p:spPr>
          <a:xfrm>
            <a:off x="2827292" y="0"/>
            <a:ext cx="3256876" cy="90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100"/>
              <a:buFont typeface="Lucida Sans"/>
              <a:buNone/>
            </a:pPr>
            <a:r>
              <a:rPr lang="ru-RU">
                <a:solidFill>
                  <a:srgbClr val="7030A0"/>
                </a:solidFill>
              </a:rPr>
              <a:t>3 задание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11" descr="C:\Users\1\Documents\Inna\Байда\Архив\Информатика\Буклет\12345.jpg"/>
          <p:cNvPicPr preferRelativeResize="0"/>
          <p:nvPr/>
        </p:nvPicPr>
        <p:blipFill rotWithShape="1">
          <a:blip r:embed="rId3">
            <a:alphaModFix/>
          </a:blip>
          <a:srcRect b="16330"/>
          <a:stretch/>
        </p:blipFill>
        <p:spPr>
          <a:xfrm>
            <a:off x="0" y="6663"/>
            <a:ext cx="9144000" cy="6876719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1"/>
          <p:cNvSpPr txBox="1">
            <a:spLocks noGrp="1"/>
          </p:cNvSpPr>
          <p:nvPr>
            <p:ph type="body" idx="1"/>
          </p:nvPr>
        </p:nvSpPr>
        <p:spPr>
          <a:xfrm>
            <a:off x="251520" y="1481328"/>
            <a:ext cx="8496944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25603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98"/>
              <a:buChar char="🞂"/>
            </a:pPr>
            <a:r>
              <a:rPr lang="ru-RU" sz="2497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«Фигурные лабиринты» Издательство: Карапуз , 2006 </a:t>
            </a:r>
            <a:br>
              <a:rPr lang="ru-RU" sz="2497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97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с. 20, для детей 5-7 лет.</a:t>
            </a:r>
            <a:endParaRPr sz="2497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698"/>
              <a:buChar char="🞂"/>
            </a:pPr>
            <a:r>
              <a:rPr lang="ru-RU" sz="2497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Воспитание безопасного поведения в быту детей дошкольного возраста/Хромцова Т.А. – М.: Педагогическое общество России, 2007. Воспитание безопасного поведения в быту детей дошкольного возраста/Хромцова Т.А. – М.: Педагогическое общество России, 2007.</a:t>
            </a:r>
            <a:endParaRPr/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698"/>
              <a:buChar char="🞂"/>
            </a:pPr>
            <a:r>
              <a:rPr lang="ru-RU" sz="2497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http://www.myshared.ru/slide/717063/</a:t>
            </a:r>
            <a:endParaRPr sz="2497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698"/>
              <a:buChar char="🞂"/>
            </a:pPr>
            <a:r>
              <a:rPr lang="ru-RU" sz="2497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http://nsportal.ru/ap/library/drugoe/2013/04/05/proekt-zashchita-informatsii</a:t>
            </a:r>
            <a:endParaRPr sz="2497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698"/>
              <a:buChar char="🞂"/>
            </a:pPr>
            <a:r>
              <a:rPr lang="ru-RU" sz="2497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https://ppt4web.ru/informatika/informacionnaja-bezopasnost-obshhestva-lichnosti-gosudarstva.html</a:t>
            </a:r>
            <a:endParaRPr sz="2497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9728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698"/>
              <a:buNone/>
            </a:pPr>
            <a:endParaRPr sz="2497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3" name="Google Shape;1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mes New Roman"/>
              <a:buNone/>
            </a:pPr>
            <a:r>
              <a:rPr lang="ru-RU" sz="6000" b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Источники</a:t>
            </a:r>
            <a:endParaRPr b="0"/>
          </a:p>
        </p:txBody>
      </p:sp>
      <p:sp>
        <p:nvSpPr>
          <p:cNvPr id="174" name="Google Shape;174;p11">
            <a:hlinkClick r:id="rId4" action="ppaction://hlinksldjump"/>
          </p:cNvPr>
          <p:cNvSpPr/>
          <p:nvPr/>
        </p:nvSpPr>
        <p:spPr>
          <a:xfrm>
            <a:off x="251520" y="6309320"/>
            <a:ext cx="1008112" cy="432048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55000" cap="flat" cmpd="thickThin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256032" algn="l" rtl="0">
              <a:spcBef>
                <a:spcPts val="0"/>
              </a:spcBef>
              <a:spcAft>
                <a:spcPts val="0"/>
              </a:spcAft>
              <a:buSzPts val="2992"/>
              <a:buFont typeface="Noto Sans Symbols"/>
              <a:buChar char="❖"/>
            </a:pPr>
            <a:r>
              <a:rPr lang="ru-RU" sz="4400" b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 action="ppaction://hlinksldjump"/>
              </a:rPr>
              <a:t>Актуальность</a:t>
            </a:r>
            <a:endParaRPr sz="44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2992"/>
              <a:buFont typeface="Noto Sans Symbols"/>
              <a:buChar char="❖"/>
            </a:pPr>
            <a:r>
              <a:rPr lang="ru-RU" sz="4400" b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 action="ppaction://hlinksldjump"/>
              </a:rPr>
              <a:t>Воспитательная ценность</a:t>
            </a:r>
            <a:r>
              <a:rPr lang="ru-RU" sz="4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 action="ppaction://hlinksldjump"/>
              </a:rPr>
              <a:t> </a:t>
            </a:r>
            <a:endParaRPr sz="4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2992"/>
              <a:buFont typeface="Noto Sans Symbols"/>
              <a:buChar char="❖"/>
            </a:pPr>
            <a:r>
              <a:rPr lang="ru-RU" sz="4400" b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 action="ppaction://hlinksldjump"/>
              </a:rPr>
              <a:t>Источники</a:t>
            </a:r>
            <a:endParaRPr sz="44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C:\Users\1\Documents\Inna\Байда\Архив\Информатика\Буклет\18752_html_4521046b.jpg"/>
          <p:cNvPicPr preferRelativeResize="0"/>
          <p:nvPr/>
        </p:nvPicPr>
        <p:blipFill rotWithShape="1">
          <a:blip r:embed="rId3">
            <a:alphaModFix/>
          </a:blip>
          <a:srcRect t="13700" r="8372" b="3663"/>
          <a:stretch/>
        </p:blipFill>
        <p:spPr>
          <a:xfrm>
            <a:off x="4499992" y="3284984"/>
            <a:ext cx="4629565" cy="36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>
            <a:spLocks noGrp="1"/>
          </p:cNvSpPr>
          <p:nvPr>
            <p:ph type="body" idx="1"/>
          </p:nvPr>
        </p:nvSpPr>
        <p:spPr>
          <a:xfrm>
            <a:off x="395536" y="90872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904"/>
              <a:buNone/>
            </a:pPr>
            <a:r>
              <a:rPr lang="ru-RU" sz="28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Актуальность безопасности дошкольника в информационной сфере определяется действием объективно возникающих в современном обществе и образовании ситуаций цивилизованных изменений, влияющих на становление и развитие личности подрастающего человека как субъекта социального поведения. </a:t>
            </a:r>
            <a:endParaRPr/>
          </a:p>
        </p:txBody>
      </p:sp>
      <p:sp>
        <p:nvSpPr>
          <p:cNvPr id="116" name="Google Shape;116;p3"/>
          <p:cNvSpPr txBox="1"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Times New Roman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Актуальность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" name="Google Shape;117;p3">
            <a:hlinkClick r:id="rId4" action="ppaction://hlinksldjump"/>
          </p:cNvPr>
          <p:cNvSpPr/>
          <p:nvPr/>
        </p:nvSpPr>
        <p:spPr>
          <a:xfrm>
            <a:off x="251520" y="6309320"/>
            <a:ext cx="1008112" cy="432048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55000" cap="flat" cmpd="thickThin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4" descr="C:\Users\1\Documents\Inna\Байда\Архив\Информатика\Буклет\Буклет.gif"/>
          <p:cNvPicPr preferRelativeResize="0"/>
          <p:nvPr/>
        </p:nvPicPr>
        <p:blipFill rotWithShape="1">
          <a:blip r:embed="rId3">
            <a:alphaModFix/>
          </a:blip>
          <a:srcRect t="18535" r="5846" b="11709"/>
          <a:stretch/>
        </p:blipFill>
        <p:spPr>
          <a:xfrm>
            <a:off x="3245802" y="3368586"/>
            <a:ext cx="5934710" cy="3516798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4"/>
          <p:cNvSpPr txBox="1">
            <a:spLocks noGrp="1"/>
          </p:cNvSpPr>
          <p:nvPr>
            <p:ph type="body" idx="1"/>
          </p:nvPr>
        </p:nvSpPr>
        <p:spPr>
          <a:xfrm>
            <a:off x="467544" y="83671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09728" lvl="0" indent="0" algn="just" rtl="0">
              <a:spcBef>
                <a:spcPts val="0"/>
              </a:spcBef>
              <a:spcAft>
                <a:spcPts val="0"/>
              </a:spcAft>
              <a:buSzPts val="1564"/>
              <a:buNone/>
            </a:pPr>
            <a:r>
              <a:rPr lang="ru-RU" sz="23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Благодаря использованию сказочных образов дошкольники посредством иносказательной подаче информации приобщаются к информационным технологиям на понятном для них уровне. Выполняя задания в игровой форме, дошкольники способны находить аналогии и использовать заданные заместители предметов. Ребенок развивает в себе такие качества как целеустремленность, умение самостоятельно обследовать предмет и определять его свойства с опорой на какой-либо орган чувств, творческое воображение и сообразительность и устойчивость в трудных жизненных ситуациях, которые пригодятся ему в жизни.</a:t>
            </a:r>
            <a:endParaRPr sz="23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24;p4"/>
          <p:cNvSpPr txBox="1">
            <a:spLocks noGrp="1"/>
          </p:cNvSpPr>
          <p:nvPr>
            <p:ph type="title"/>
          </p:nvPr>
        </p:nvSpPr>
        <p:spPr>
          <a:xfrm>
            <a:off x="467544" y="28636"/>
            <a:ext cx="8229600" cy="808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lang="ru-RU" sz="4000">
                <a:latin typeface="Times New Roman"/>
                <a:ea typeface="Times New Roman"/>
                <a:cs typeface="Times New Roman"/>
                <a:sym typeface="Times New Roman"/>
              </a:rPr>
              <a:t>Воспитательная ценность </a:t>
            </a:r>
            <a:endParaRPr/>
          </a:p>
        </p:txBody>
      </p:sp>
      <p:sp>
        <p:nvSpPr>
          <p:cNvPr id="125" name="Google Shape;125;p4">
            <a:hlinkClick r:id="rId4" action="ppaction://hlinksldjump"/>
          </p:cNvPr>
          <p:cNvSpPr/>
          <p:nvPr/>
        </p:nvSpPr>
        <p:spPr>
          <a:xfrm>
            <a:off x="251520" y="6309320"/>
            <a:ext cx="1008112" cy="432048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55000" cap="flat" cmpd="thickThin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5" descr="http://cdn0.static1-sima-land.com/items/994201/0/700.jpg?v=0"/>
          <p:cNvPicPr preferRelativeResize="0"/>
          <p:nvPr/>
        </p:nvPicPr>
        <p:blipFill rotWithShape="1">
          <a:blip r:embed="rId3">
            <a:alphaModFix/>
          </a:blip>
          <a:srcRect t="9235" b="8684"/>
          <a:stretch/>
        </p:blipFill>
        <p:spPr>
          <a:xfrm>
            <a:off x="-18635" y="0"/>
            <a:ext cx="7830995" cy="6427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5" descr="C:\Users\1\Documents\!!!Работа\БвИО_конкурс\depositphotos_1201007-stock-photo-diploma-with-red-ribbon-on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261346">
            <a:off x="3607224" y="3893784"/>
            <a:ext cx="5748542" cy="3256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6" descr="https://cdn2.static1-sima-land.com/items/92677/0/700-nw.jpg"/>
          <p:cNvPicPr preferRelativeResize="0"/>
          <p:nvPr/>
        </p:nvPicPr>
        <p:blipFill rotWithShape="1">
          <a:blip r:embed="rId3">
            <a:alphaModFix/>
          </a:blip>
          <a:srcRect l="15752" r="18045"/>
          <a:stretch/>
        </p:blipFill>
        <p:spPr>
          <a:xfrm>
            <a:off x="35496" y="0"/>
            <a:ext cx="4558353" cy="6885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6" descr="http://chudoskaz.ru/wp-content/uploads/2018/07/%D0%B45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 l="8945" t="2253" r="58422" b="7586"/>
          <a:stretch/>
        </p:blipFill>
        <p:spPr>
          <a:xfrm>
            <a:off x="4768630" y="1071"/>
            <a:ext cx="4411882" cy="6856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7" descr="C:\Users\1\Documents\Inna\Байда\Архив\Информатика\Буклет\Буклетики.gif"/>
          <p:cNvPicPr preferRelativeResize="0"/>
          <p:nvPr/>
        </p:nvPicPr>
        <p:blipFill rotWithShape="1">
          <a:blip r:embed="rId3">
            <a:alphaModFix/>
          </a:blip>
          <a:srcRect t="19404" b="24045"/>
          <a:stretch/>
        </p:blipFill>
        <p:spPr>
          <a:xfrm>
            <a:off x="-209697" y="-15952"/>
            <a:ext cx="7277517" cy="546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7" descr="C:\Users\1\Documents\Inna\Байда\Архив\Информатика\Буклет\Baby.gif"/>
          <p:cNvPicPr preferRelativeResize="0"/>
          <p:nvPr/>
        </p:nvPicPr>
        <p:blipFill rotWithShape="1">
          <a:blip r:embed="rId4">
            <a:alphaModFix/>
          </a:blip>
          <a:srcRect r="6227"/>
          <a:stretch/>
        </p:blipFill>
        <p:spPr>
          <a:xfrm>
            <a:off x="4742969" y="1522638"/>
            <a:ext cx="4437543" cy="5319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09728" lvl="0" indent="0" algn="l" rtl="0">
              <a:spcBef>
                <a:spcPts val="0"/>
              </a:spcBef>
              <a:spcAft>
                <a:spcPts val="0"/>
              </a:spcAft>
              <a:buSzPts val="2992"/>
              <a:buNone/>
            </a:pPr>
            <a:r>
              <a:rPr lang="ru-RU" sz="44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зверушка, не летаешь, </a:t>
            </a:r>
            <a:endParaRPr/>
          </a:p>
          <a:p>
            <a:pPr marL="109728" lvl="0" indent="0" algn="l" rtl="0">
              <a:spcBef>
                <a:spcPts val="400"/>
              </a:spcBef>
              <a:spcAft>
                <a:spcPts val="0"/>
              </a:spcAft>
              <a:buSzPts val="2992"/>
              <a:buNone/>
            </a:pPr>
            <a:r>
              <a:rPr lang="ru-RU" sz="44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 по коврику скользишь </a:t>
            </a:r>
            <a:endParaRPr/>
          </a:p>
          <a:p>
            <a:pPr marL="109728" lvl="0" indent="0" algn="l" rtl="0">
              <a:spcBef>
                <a:spcPts val="400"/>
              </a:spcBef>
              <a:spcAft>
                <a:spcPts val="0"/>
              </a:spcAft>
              <a:buSzPts val="2992"/>
              <a:buNone/>
            </a:pPr>
            <a:r>
              <a:rPr lang="ru-RU" sz="44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курсором управляешь. </a:t>
            </a:r>
            <a:endParaRPr/>
          </a:p>
          <a:p>
            <a:pPr marL="109728" lvl="0" indent="0" algn="l" rtl="0">
              <a:spcBef>
                <a:spcPts val="400"/>
              </a:spcBef>
              <a:spcAft>
                <a:spcPts val="0"/>
              </a:spcAft>
              <a:buSzPts val="2992"/>
              <a:buNone/>
            </a:pPr>
            <a:r>
              <a:rPr lang="ru-RU" sz="44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Ты - компьютерная...</a:t>
            </a:r>
            <a:endParaRPr/>
          </a:p>
          <a:p>
            <a:pPr marL="109728" lvl="0" indent="0" algn="l" rtl="0"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/>
          </a:p>
        </p:txBody>
      </p:sp>
      <p:sp>
        <p:nvSpPr>
          <p:cNvPr id="149" name="Google Shape;149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100"/>
              <a:buFont typeface="Lucida Sans"/>
              <a:buNone/>
            </a:pPr>
            <a:r>
              <a:rPr lang="ru-RU">
                <a:solidFill>
                  <a:srgbClr val="0070C0"/>
                </a:solidFill>
              </a:rPr>
              <a:t>1 задание</a:t>
            </a:r>
            <a:endParaRPr/>
          </a:p>
        </p:txBody>
      </p:sp>
      <p:pic>
        <p:nvPicPr>
          <p:cNvPr id="150" name="Google Shape;150;p8" descr="https://fs00.infourok.ru/images/doc/201/229181/img13.jpg"/>
          <p:cNvPicPr preferRelativeResize="0"/>
          <p:nvPr/>
        </p:nvPicPr>
        <p:blipFill rotWithShape="1">
          <a:blip r:embed="rId3">
            <a:alphaModFix/>
          </a:blip>
          <a:srcRect l="50000" t="47412" b="13980"/>
          <a:stretch/>
        </p:blipFill>
        <p:spPr>
          <a:xfrm>
            <a:off x="5292080" y="4361203"/>
            <a:ext cx="3851920" cy="2230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9" descr="https://www.seekpng.com/png/detail/118-1185169_yellow-mouse-w-brown-ears-svg-clip-arts.png"/>
          <p:cNvPicPr preferRelativeResize="0"/>
          <p:nvPr/>
        </p:nvPicPr>
        <p:blipFill rotWithShape="1">
          <a:blip r:embed="rId3">
            <a:alphaModFix/>
          </a:blip>
          <a:srcRect l="11715" r="12277"/>
          <a:stretch/>
        </p:blipFill>
        <p:spPr>
          <a:xfrm rot="-5400000">
            <a:off x="889897" y="558376"/>
            <a:ext cx="3582351" cy="3850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9" descr="https://www.technocity.ru/upload/iblock/b98/z0000119235-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89215" y="666866"/>
            <a:ext cx="4426680" cy="3100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9" descr="https://cdn.pixabay.com/photo/2014/04/02/10/14/gerbil-303178_1280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815853">
            <a:off x="4214817" y="1994277"/>
            <a:ext cx="4154382" cy="4095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9" descr="https://cdn.pixabay.com/photo/2014/04/03/11/37/mouse-312012_1280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3617333">
            <a:off x="710090" y="2529447"/>
            <a:ext cx="4264813" cy="4058236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275856" y="49188"/>
            <a:ext cx="36107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100"/>
              <a:buFont typeface="Lucida Sans"/>
              <a:buNone/>
            </a:pPr>
            <a:r>
              <a:rPr lang="ru-RU">
                <a:solidFill>
                  <a:srgbClr val="0070C0"/>
                </a:solidFill>
              </a:rPr>
              <a:t>2 задание</a:t>
            </a:r>
            <a:endParaRPr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ткрытая">
  <a:themeElements>
    <a:clrScheme name="Открытая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256</Words>
  <Application>Microsoft Office PowerPoint</Application>
  <PresentationFormat>Экран (4:3)</PresentationFormat>
  <Paragraphs>23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Lucida Sans</vt:lpstr>
      <vt:lpstr>Noto Sans Symbols</vt:lpstr>
      <vt:lpstr>Times New Roman</vt:lpstr>
      <vt:lpstr>Verdana</vt:lpstr>
      <vt:lpstr>Открытая</vt:lpstr>
      <vt:lpstr>Безопасность в информационном обществе</vt:lpstr>
      <vt:lpstr>Презентация PowerPoint</vt:lpstr>
      <vt:lpstr>Актуальность</vt:lpstr>
      <vt:lpstr>Воспитательная ценность </vt:lpstr>
      <vt:lpstr>Презентация PowerPoint</vt:lpstr>
      <vt:lpstr>Презентация PowerPoint</vt:lpstr>
      <vt:lpstr>Презентация PowerPoint</vt:lpstr>
      <vt:lpstr>1 задание</vt:lpstr>
      <vt:lpstr>2 задание</vt:lpstr>
      <vt:lpstr>3 задание</vt:lpstr>
      <vt:lpstr>Источники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Безопасность в информационном обществе</dc:title>
  <dc:creator>1</dc:creator>
  <cp:lastModifiedBy>Панасевич Евгения Вадимовна</cp:lastModifiedBy>
  <cp:revision>1</cp:revision>
  <dcterms:created xsi:type="dcterms:W3CDTF">2019-10-06T18:54:30Z</dcterms:created>
  <dcterms:modified xsi:type="dcterms:W3CDTF">2021-11-18T09:59:04Z</dcterms:modified>
</cp:coreProperties>
</file>