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64" r:id="rId5"/>
    <p:sldId id="259" r:id="rId6"/>
    <p:sldId id="260" r:id="rId7"/>
    <p:sldId id="261" r:id="rId8"/>
    <p:sldId id="265" r:id="rId9"/>
    <p:sldId id="266" r:id="rId10"/>
    <p:sldId id="287" r:id="rId11"/>
    <p:sldId id="268" r:id="rId12"/>
    <p:sldId id="278" r:id="rId13"/>
    <p:sldId id="279" r:id="rId14"/>
    <p:sldId id="280" r:id="rId15"/>
    <p:sldId id="281" r:id="rId16"/>
    <p:sldId id="282" r:id="rId17"/>
    <p:sldId id="284" r:id="rId18"/>
    <p:sldId id="283" r:id="rId19"/>
    <p:sldId id="285" r:id="rId20"/>
    <p:sldId id="286" r:id="rId21"/>
    <p:sldId id="288" r:id="rId22"/>
    <p:sldId id="269" r:id="rId23"/>
    <p:sldId id="270" r:id="rId24"/>
    <p:sldId id="275" r:id="rId25"/>
    <p:sldId id="271" r:id="rId26"/>
    <p:sldId id="273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849" y="28184"/>
            <a:ext cx="9220200" cy="701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276600"/>
            <a:ext cx="4952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Выполнила </a:t>
            </a: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учитель –логопед: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Шалаева Людмила Анатольевна</a:t>
            </a:r>
            <a:r>
              <a:rPr lang="ru-RU" sz="2000" b="1" dirty="0" smtClean="0">
                <a:solidFill>
                  <a:srgbClr val="C00000"/>
                </a:solidFill>
              </a:rPr>
              <a:t>      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457201"/>
            <a:ext cx="6629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ПРЕДСТАВЛЕНИЕ ПЕДАГОГИЧЕСКОГО ОПЫТА</a:t>
            </a:r>
          </a:p>
          <a:p>
            <a:r>
              <a:rPr lang="ru-RU" sz="3200" b="1" dirty="0">
                <a:solidFill>
                  <a:srgbClr val="00B05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ТЕМА: </a:t>
            </a:r>
            <a:r>
              <a:rPr lang="ru-RU" sz="3200" b="1" dirty="0" smtClean="0">
                <a:solidFill>
                  <a:srgbClr val="00B05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«ИСПОЛЬЗОВАНИЕ </a:t>
            </a:r>
            <a:r>
              <a:rPr lang="ru-RU" sz="3200" b="1" dirty="0">
                <a:solidFill>
                  <a:srgbClr val="00B05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СКАЗКОТЕРАПИИ В РАБОТЕ </a:t>
            </a:r>
            <a:endParaRPr lang="ru-RU" sz="3200" dirty="0">
              <a:solidFill>
                <a:srgbClr val="00B050"/>
              </a:solidFill>
              <a:latin typeface="Bookman Old Style" panose="02050604050505020204" pitchFamily="18" charset="0"/>
              <a:cs typeface="Aharoni" panose="02010803020104030203" pitchFamily="2" charset="-79"/>
            </a:endParaRPr>
          </a:p>
          <a:p>
            <a:r>
              <a:rPr lang="ru-RU" sz="3200" b="1" dirty="0">
                <a:solidFill>
                  <a:srgbClr val="00B05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УЧИТЕЛЯ-ЛОГОПЕДА»</a:t>
            </a:r>
            <a:endParaRPr lang="ru-RU" sz="3200" dirty="0">
              <a:solidFill>
                <a:srgbClr val="00B050"/>
              </a:solidFill>
              <a:latin typeface="Bookman Old Style" panose="02050604050505020204" pitchFamily="18" charset="0"/>
              <a:cs typeface="Aharoni" panose="02010803020104030203" pitchFamily="2" charset="-79"/>
            </a:endParaRPr>
          </a:p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 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979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1143000"/>
            <a:ext cx="7315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театров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 театр.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Куклы, сшитые или связанные, вырезанные из бумаги надеваются на палец.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Театр би-ба-</a:t>
            </a:r>
            <a:r>
              <a:rPr lang="ru-RU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Куклы надеваются на три пальца руки и действуют на ширме или за столом.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Теневой театр.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Плоскостные изображения кукол или изображения теней при помощи рук показывают на освещенном экране.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театр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Куклы конусного театра, плоскостных фигур действуют на столе. 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рукавичек.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рукавички и перчатки надеваются на руку.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игрушек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Сценки разыгрываются и показываются детям обыкновенными игрушками: мягкими, резиновыми, киндер-сюрпризы.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</a:t>
            </a:r>
            <a:r>
              <a:rPr lang="ru-RU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фланелеграфе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Плоскостные изображения двигаются на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фланелеграфе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7" name="Рисунок 6" descr="0_8f5d7_ef85590c_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1524001"/>
            <a:ext cx="2590800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61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2972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4312"/>
            <a:ext cx="9143999" cy="686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914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457200"/>
            <a:ext cx="79248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Артикуляционные сказки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(развивающие дыхание, артикуляционную моторику)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/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«Сказки о весёлом язычке»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111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111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809874"/>
            <a:ext cx="3200400" cy="26765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50" y="1643063"/>
            <a:ext cx="7407275" cy="14716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solidFill>
                  <a:srgbClr val="C00000"/>
                </a:solidFill>
              </a:rPr>
              <a:t>Сказка о Веселом Язычке 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8195" name="Picture 2" descr="C:\Documents and Settings\Домашний компьютер\Рабочий стол\mariy\thing9.files\губы\TONGUE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85875"/>
            <a:ext cx="63341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C:\Documents and Settings\Логопед\Рабочий стол\3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857500"/>
            <a:ext cx="1574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7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1214438" y="571500"/>
            <a:ext cx="7497762" cy="4800600"/>
          </a:xfrm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i="1" smtClean="0">
                <a:solidFill>
                  <a:srgbClr val="0070C0"/>
                </a:solidFill>
              </a:rPr>
              <a:t>Жил-был в домике Веселый Язычок своем Догадайся, что это за домик.</a:t>
            </a:r>
          </a:p>
        </p:txBody>
      </p:sp>
      <p:pic>
        <p:nvPicPr>
          <p:cNvPr id="9219" name="Picture 2" descr="C:\Documents and Settings\Логопед\Рабочий стол\3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14563"/>
            <a:ext cx="18161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11"/>
          <p:cNvSpPr>
            <a:spLocks noChangeArrowheads="1"/>
          </p:cNvSpPr>
          <p:nvPr/>
        </p:nvSpPr>
        <p:spPr bwMode="auto">
          <a:xfrm>
            <a:off x="1214438" y="2500313"/>
            <a:ext cx="621506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solidFill>
                  <a:prstClr val="black"/>
                </a:solidFill>
                <a:latin typeface="Corbel" pitchFamily="34" charset="0"/>
              </a:rPr>
              <a:t> В домике этом красные двери,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800" smtClean="0">
              <a:solidFill>
                <a:prstClr val="black"/>
              </a:solidFill>
              <a:latin typeface="Corbe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solidFill>
                  <a:prstClr val="black"/>
                </a:solidFill>
                <a:latin typeface="Corbel" pitchFamily="34" charset="0"/>
              </a:rPr>
              <a:t> Рядом с дверями белые звери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800" smtClean="0">
              <a:solidFill>
                <a:prstClr val="black"/>
              </a:solidFill>
              <a:latin typeface="Corbe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solidFill>
                  <a:prstClr val="black"/>
                </a:solidFill>
                <a:latin typeface="Corbel" pitchFamily="34" charset="0"/>
              </a:rPr>
              <a:t>Любят зверюшки конфеты и плюшки.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orbe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9221" name="Прямоугольник 12"/>
          <p:cNvSpPr>
            <a:spLocks noChangeArrowheads="1"/>
          </p:cNvSpPr>
          <p:nvPr/>
        </p:nvSpPr>
        <p:spPr bwMode="auto">
          <a:xfrm>
            <a:off x="1714500" y="5143500"/>
            <a:ext cx="5357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282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  <a:buClr>
                <a:srgbClr val="A5B592"/>
              </a:buClr>
              <a:buSzPct val="80000"/>
            </a:pPr>
            <a:r>
              <a:rPr lang="ru-RU" altLang="ru-RU" sz="2800" i="1" smtClean="0">
                <a:solidFill>
                  <a:srgbClr val="0070C0"/>
                </a:solidFill>
                <a:latin typeface="Corbel" pitchFamily="34" charset="0"/>
              </a:rPr>
              <a:t>Догадались? Это домик-рот.</a:t>
            </a:r>
          </a:p>
        </p:txBody>
      </p:sp>
      <p:pic>
        <p:nvPicPr>
          <p:cNvPr id="2050" name="Picture 2" descr="C:\Documents and Settings\Домашний компьютер\Рабочий стол\mariy\thing9.files\губы\41R4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000625"/>
            <a:ext cx="175101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35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642938"/>
            <a:ext cx="7786687" cy="2286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0070C0"/>
                </a:solidFill>
              </a:rPr>
              <a:t>Проснулся Язычок рано утром. Открыл окошко. Посмотрел налево, направо.</a:t>
            </a:r>
            <a:br>
              <a:rPr lang="ru-RU" sz="2800" i="1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(При открытом рте движения языка направо – налево)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3" name="Picture 4" descr="C:\Documents and Settings\Логопед\Рабочий стол\3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000375"/>
            <a:ext cx="315436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4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2428875"/>
            <a:ext cx="7786687" cy="2286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0070C0"/>
                </a:solidFill>
              </a:rPr>
              <a:t>Вниз посмотрел : нет ли луж? </a:t>
            </a:r>
            <a:br>
              <a:rPr lang="ru-RU" sz="2800" i="1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(движение  языка вниз)</a:t>
            </a:r>
            <a:r>
              <a:rPr lang="ru-RU" sz="2800" i="1" dirty="0" smtClean="0">
                <a:solidFill>
                  <a:srgbClr val="0070C0"/>
                </a:solidFill>
              </a:rPr>
              <a:t>.</a:t>
            </a:r>
            <a:br>
              <a:rPr lang="ru-RU" sz="2800" i="1" dirty="0" smtClean="0">
                <a:solidFill>
                  <a:srgbClr val="0070C0"/>
                </a:solidFill>
              </a:rPr>
            </a:br>
            <a:r>
              <a:rPr lang="ru-RU" sz="2800" i="1" dirty="0" smtClean="0">
                <a:solidFill>
                  <a:srgbClr val="0070C0"/>
                </a:solidFill>
              </a:rPr>
              <a:t> Вверх посмотрел: светит ли солнышко?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(движение языка вверх).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 descr="C:\Documents and Settings\Логопед\Рабочий стол\lu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857750"/>
            <a:ext cx="378618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Documents and Settings\Логопед\Рабочий стол\3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42875"/>
            <a:ext cx="2828925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97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1000125"/>
            <a:ext cx="7497763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0070C0"/>
                </a:solidFill>
              </a:rPr>
              <a:t>Вышел Язычок на крыльцо дома. Вокруг дома длинный забор. Во такой. </a:t>
            </a:r>
            <a:br>
              <a:rPr lang="ru-RU" sz="2800" i="1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(улыбнуться, с напряжением обнажив сомкнутые губы).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291" name="Picture 7" descr="C:\Documents and Settings\Логопед\Рабочий стол\s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786063"/>
            <a:ext cx="42291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86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1214438"/>
            <a:ext cx="7497763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0070C0"/>
                </a:solidFill>
              </a:rPr>
              <a:t>Вернулся Язычок домой, посмотрел на часы, они тикали: «тик-так»  </a:t>
            </a:r>
            <a:r>
              <a:rPr lang="ru-RU" sz="2800" dirty="0" smtClean="0">
                <a:solidFill>
                  <a:srgbClr val="002060"/>
                </a:solidFill>
              </a:rPr>
              <a:t>( рот открыт, губы в улыбке, кончиком языка дотрагиваемся до уголков рта).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4339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500313"/>
            <a:ext cx="3214687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20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1357313"/>
            <a:ext cx="749776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0070C0"/>
                </a:solidFill>
              </a:rPr>
              <a:t>Посмотрел он вокруг. Увидел Язычок, как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кошка(губы в улыбке, рот открыт, кончик языка упирается в нижние зубы, язык горкой, упираясь кончиком языка в нижние зубы) </a:t>
            </a:r>
            <a:r>
              <a:rPr lang="ru-RU" sz="2800" i="1" dirty="0" smtClean="0">
                <a:solidFill>
                  <a:srgbClr val="0070C0"/>
                </a:solidFill>
              </a:rPr>
              <a:t>ловит мышку за хвостик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(губы в улыбке, приоткрыть рот, произнести «а-а» и прикусить широкий кончик языка).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315" name="Picture 9" descr="C:\Documents and Settings\Логопед\Рабочий стол\m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143500"/>
            <a:ext cx="11255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 descr="C:\Documents and Settings\Логопед\Рабочий стол\cat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429125"/>
            <a:ext cx="2786063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4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1214438"/>
            <a:ext cx="7497763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0070C0"/>
                </a:solidFill>
              </a:rPr>
              <a:t>Вернулся Язычок домой, посмотрел на часы, они тикали: «тик-так»  </a:t>
            </a:r>
            <a:r>
              <a:rPr lang="ru-RU" sz="2800" dirty="0" smtClean="0">
                <a:solidFill>
                  <a:srgbClr val="002060"/>
                </a:solidFill>
              </a:rPr>
              <a:t>( рот открыт, губы в улыбке, кончиком языка дотрагиваемся до уголков рта).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4339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500313"/>
            <a:ext cx="3214687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gg2017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г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404954"/>
            <a:ext cx="1524000" cy="17744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83820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 кого в детстве не бывает сказки, тот вырастает сухим, колючим человеком, и люди об него ушибаются, как об лежащий на дороге камень»</a:t>
            </a:r>
          </a:p>
          <a:p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Ирина </a:t>
            </a:r>
            <a:r>
              <a:rPr lang="ru-RU" sz="32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Токмакова</a:t>
            </a:r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1143000"/>
            <a:ext cx="7497763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0070C0"/>
                </a:solidFill>
              </a:rPr>
              <a:t>Котенок свернулся клубочком</a:t>
            </a:r>
            <a:r>
              <a:rPr lang="ru-RU" sz="2800" i="1" smtClean="0">
                <a:solidFill>
                  <a:srgbClr val="0070C0"/>
                </a:solidFill>
              </a:rPr>
              <a:t>. </a:t>
            </a:r>
            <a:br>
              <a:rPr lang="ru-RU" sz="2800" i="1" smtClean="0">
                <a:solidFill>
                  <a:srgbClr val="0070C0"/>
                </a:solidFill>
              </a:rPr>
            </a:br>
            <a:r>
              <a:rPr lang="ru-RU" sz="2800" i="1" smtClean="0">
                <a:solidFill>
                  <a:srgbClr val="0070C0"/>
                </a:solidFill>
              </a:rPr>
              <a:t>«</a:t>
            </a:r>
            <a:r>
              <a:rPr lang="ru-RU" sz="2800" i="1" dirty="0" smtClean="0">
                <a:solidFill>
                  <a:srgbClr val="0070C0"/>
                </a:solidFill>
              </a:rPr>
              <a:t>Пора и мне спать» ,-подумал Язычок.</a:t>
            </a:r>
            <a:br>
              <a:rPr lang="ru-RU" sz="2800" i="1" dirty="0" smtClean="0">
                <a:solidFill>
                  <a:srgbClr val="0070C0"/>
                </a:solidFill>
              </a:rPr>
            </a:b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smtClean="0"/>
              <a:t>  </a:t>
            </a:r>
          </a:p>
        </p:txBody>
      </p:sp>
      <p:pic>
        <p:nvPicPr>
          <p:cNvPr id="15364" name="Picture 10" descr="C:\Documents and Settings\Логопед\Рабочий стол\cat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714750"/>
            <a:ext cx="24939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7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2972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45" y="-129436"/>
            <a:ext cx="9143999" cy="6862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838200"/>
            <a:ext cx="7162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сказки</a:t>
            </a:r>
          </a:p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(развивают мелкую моторику, графические навыки).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olecya-pc\Desktop\еж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434">
            <a:off x="5580237" y="2648089"/>
            <a:ext cx="2422116" cy="334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4626">
            <a:off x="924818" y="2824202"/>
            <a:ext cx="3406875" cy="25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502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2972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62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838200"/>
            <a:ext cx="71628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Фонетические сказки</a:t>
            </a:r>
          </a:p>
          <a:p>
            <a:pPr lvl="0"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(для постановки звуков: уточнение артикуляции заданного звука, автоматизация, дифференциация звуков)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0496">
            <a:off x="6341494" y="3848515"/>
            <a:ext cx="2133600" cy="1933575"/>
          </a:xfrm>
          <a:prstGeom prst="rect">
            <a:avLst/>
          </a:prstGeom>
        </p:spPr>
      </p:pic>
      <p:pic>
        <p:nvPicPr>
          <p:cNvPr id="7" name="Рисунок 6" descr="i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93648">
            <a:off x="857573" y="3885748"/>
            <a:ext cx="2167543" cy="1733550"/>
          </a:xfrm>
          <a:prstGeom prst="rect">
            <a:avLst/>
          </a:prstGeom>
        </p:spPr>
      </p:pic>
      <p:pic>
        <p:nvPicPr>
          <p:cNvPr id="8" name="Рисунок 7" descr="135194045649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2438400"/>
            <a:ext cx="2819400" cy="196881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52972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152400"/>
            <a:ext cx="9143999" cy="6862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838200"/>
            <a:ext cx="6705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Лексико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–грамматические сказки</a:t>
            </a: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(обогащение словарного запаса, закрепление знаний грамматических категорий).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г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0585">
            <a:off x="2807145" y="2069133"/>
            <a:ext cx="1162050" cy="1714500"/>
          </a:xfrm>
          <a:prstGeom prst="rect">
            <a:avLst/>
          </a:prstGeom>
        </p:spPr>
      </p:pic>
      <p:pic>
        <p:nvPicPr>
          <p:cNvPr id="6" name="Рисунок 5" descr="ко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62289">
            <a:off x="1205078" y="2296670"/>
            <a:ext cx="1162050" cy="1714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40594">
            <a:off x="1512050" y="4132726"/>
            <a:ext cx="2195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Гномики –неприятели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(слова-антонимы)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г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93901">
            <a:off x="6406286" y="2123007"/>
            <a:ext cx="1400175" cy="1524000"/>
          </a:xfrm>
          <a:prstGeom prst="rect">
            <a:avLst/>
          </a:prstGeom>
        </p:spPr>
      </p:pic>
      <p:pic>
        <p:nvPicPr>
          <p:cNvPr id="9" name="Рисунок 8" descr="Копия г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12846">
            <a:off x="5029807" y="2173381"/>
            <a:ext cx="1295400" cy="16211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385621">
            <a:off x="5711211" y="4003891"/>
            <a:ext cx="20039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Гномики – близнецы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(слова-омонимы)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г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4419600"/>
            <a:ext cx="1752600" cy="1447800"/>
          </a:xfrm>
          <a:prstGeom prst="rect">
            <a:avLst/>
          </a:prstGeom>
        </p:spPr>
      </p:pic>
      <p:pic>
        <p:nvPicPr>
          <p:cNvPr id="12" name="Рисунок 11" descr="г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200" y="4495800"/>
            <a:ext cx="1066800" cy="13193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86200" y="5943600"/>
            <a:ext cx="2065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Гномики-приятели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(слова-с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ин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онимы)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2972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6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990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Сказки для обучения грамоте </a:t>
            </a:r>
          </a:p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 звуках и буквах).</a:t>
            </a: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ychebnaya_zona_new_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119312"/>
            <a:ext cx="5486400" cy="3062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24196" y="3244334"/>
            <a:ext cx="4095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«Сказка о Миле и ее веселом язычке».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18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2972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-33011"/>
            <a:ext cx="9143999" cy="6834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914401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Сказки, способствующие формированию связной речи.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Сказки, способствующие формированию связной речи.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Сказки, способствующие формированию связной речи.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Сказки, способствующие формированию связной речи.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skaz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54442">
            <a:off x="719087" y="2127435"/>
            <a:ext cx="2593344" cy="2233517"/>
          </a:xfrm>
          <a:prstGeom prst="rect">
            <a:avLst/>
          </a:prstGeom>
        </p:spPr>
      </p:pic>
      <p:pic>
        <p:nvPicPr>
          <p:cNvPr id="9" name="Рисунок 8" descr="3502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0327">
            <a:off x="5607982" y="2043874"/>
            <a:ext cx="2581785" cy="2292975"/>
          </a:xfrm>
          <a:prstGeom prst="rect">
            <a:avLst/>
          </a:prstGeom>
        </p:spPr>
      </p:pic>
      <p:pic>
        <p:nvPicPr>
          <p:cNvPr id="11" name="Рисунок 10" descr="i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4343400"/>
            <a:ext cx="23622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2972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6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066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3400" y="762000"/>
            <a:ext cx="7696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использование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логосказок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позволяет добиться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стойчивого внимания и интереса на протяжении всего занятия,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способствует сохранению психофизического здоровья детей,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формированию 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положительного эмоционального состояния и снижению вероятного переутомления на логопедических занятиях.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так же улучшается: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2600" y="3733800"/>
            <a:ext cx="464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фонематическое восприятие детей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звукопроизношение,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слухового внимания,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навыки общей, мелкой и артикуляционной    моторики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1979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4" name="Рисунок 3" descr="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gg2017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1371600"/>
            <a:ext cx="586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Метод сказкотерапии является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технологией, комплексной системой, направленной на коррекцию речевых нарушений, личностное развитие ребенка и сохранение его здоровья, и позволяет в рамках сказки решать обучающие, коррекционные, воспитательные задачи.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г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404954"/>
            <a:ext cx="1524000" cy="177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8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979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62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16002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сказкотерапии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: использование эффективных приемов для коррекции речи, мотивации детей к процессу коррекции  и связанных с ней психических процессов, развитие эмоционально-экспрессивной сферы  дошкольников.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f87bb0de25dad19a61b00e0cff4ea7c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1" y="4343400"/>
            <a:ext cx="2362199" cy="20133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757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62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457200"/>
            <a:ext cx="61481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Одним из видов инноваций в логопедической практике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являются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логосказки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1" y="2057401"/>
            <a:ext cx="586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Логосказка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это целостный, педагогический процесс,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способствующий развитию всех сторон речи, воспитанию нравственных качеств, активации психических процессов (внимания, памяти, мышления, воображения) а также поддерживанию положительной мотивации к выполнению учебных задач.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4572000"/>
            <a:ext cx="65532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Основная цель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логосказки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всестороннее, последовательное развитие речи детей и связанных с ней психических процессов, путем использования элементов сказкотерапии.</a:t>
            </a:r>
          </a:p>
          <a:p>
            <a:endParaRPr lang="ru-RU" sz="1100" dirty="0"/>
          </a:p>
        </p:txBody>
      </p:sp>
      <p:pic>
        <p:nvPicPr>
          <p:cNvPr id="9" name="Рисунок 8" descr="0_85a2d_306e530a_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821" y="3429000"/>
            <a:ext cx="1897379" cy="13787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979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4"/>
            <a:ext cx="9143999" cy="6860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838201"/>
            <a:ext cx="6215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Общие дидактические принципы:</a:t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905000"/>
            <a:ext cx="687919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систематичности и последовательности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учета возрастных и индивидуальных особенностей;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учета структуры дефекта.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А также учитываются:</a:t>
            </a:r>
          </a:p>
          <a:p>
            <a:pPr marL="342900" indent="-342900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заинтересованность;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положительно - эмоциональный настрой;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уровень воображения, импровизации, внимания и памяти ребенка.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b5e21865d35a72b396e2769ea45907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4572000"/>
            <a:ext cx="3200400" cy="19206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2972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288"/>
            <a:ext cx="9143999" cy="686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457200"/>
            <a:ext cx="5410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логосказки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может планироваться </a:t>
            </a:r>
          </a:p>
          <a:p>
            <a:pPr algn="ctr"/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разных образовательных областях: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Социально-коммуникативная;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Познавательная; 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Речевая; 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Художественно-эстетическая.</a:t>
            </a:r>
          </a:p>
          <a:p>
            <a:pPr algn="ctr"/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 также в следующих видах деятельности: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творческой деятельности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коммуникативной деятельности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познавательной деятельности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97781428_167401813_1_.jp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209800"/>
            <a:ext cx="2285999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6305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4"/>
            <a:ext cx="9144000" cy="6860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838200"/>
            <a:ext cx="8763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Логосказка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решает следующие задачи:</a:t>
            </a:r>
          </a:p>
          <a:p>
            <a:pPr algn="ctr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Коррекционно-образовательные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речи; развитие фонематического восприятия; работа над артикуляцией, автоматизацией, дифференциацией звуков, введением их в свободную речь; совершенствование слоговой структуры слова; уточнение структуры предложения; совершенствование связных высказываний.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Коррекционно-воспитательные: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духовности, любви к природе, гуманности, скромности, доброты, внимания, выдержки, ответственности, патриотизма.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познавательных процессов; развитие просодической стороны речи; развитие умения передавать образ через мимику, жест и движение; обучать приёмам вождения персонажей сказки в настольном театре, театре мягкой игрушки, пальчиковом театре, театре марионеток. </a:t>
            </a:r>
          </a:p>
          <a:p>
            <a:r>
              <a:rPr lang="ru-RU" sz="2000" dirty="0" smtClean="0"/>
              <a:t> 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7809b_4274cd26_XL.jp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5105400"/>
            <a:ext cx="12192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979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143000"/>
            <a:ext cx="748033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логосказок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Артикуляционные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Пальчиковые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- Фонетические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- Лексико-грамматические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- Сказки, способствующие формированию               связной речи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- Сказки по обучению грамоте</a:t>
            </a:r>
          </a:p>
        </p:txBody>
      </p:sp>
      <p:pic>
        <p:nvPicPr>
          <p:cNvPr id="7" name="Рисунок 6" descr="0_8f5d7_ef85590c_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1524001"/>
            <a:ext cx="2590800" cy="24383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667</Words>
  <Application>Microsoft Office PowerPoint</Application>
  <PresentationFormat>Экран (4:3)</PresentationFormat>
  <Paragraphs>110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Aharoni</vt:lpstr>
      <vt:lpstr>Arial</vt:lpstr>
      <vt:lpstr>Bookman Old Style</vt:lpstr>
      <vt:lpstr>Calibri</vt:lpstr>
      <vt:lpstr>Corbel</vt:lpstr>
      <vt:lpstr>Times New Roman</vt:lpstr>
      <vt:lpstr>Wingdings</vt:lpstr>
      <vt:lpstr>Wingdings 2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Сказка о Веселом Язычке   </vt:lpstr>
      <vt:lpstr>Презентация PowerPoint</vt:lpstr>
      <vt:lpstr>Проснулся Язычок рано утром. Открыл окошко. Посмотрел налево, направо. (При открытом рте движения языка направо – налево)</vt:lpstr>
      <vt:lpstr>Вниз посмотрел : нет ли луж?  (движение  языка вниз).  Вверх посмотрел: светит ли солнышко? (движение языка вверх). </vt:lpstr>
      <vt:lpstr>Вышел Язычок на крыльцо дома. Вокруг дома длинный забор. Во такой.  (улыбнуться, с напряжением обнажив сомкнутые губы).</vt:lpstr>
      <vt:lpstr>Вернулся Язычок домой, посмотрел на часы, они тикали: «тик-так»  ( рот открыт, губы в улыбке, кончиком языка дотрагиваемся до уголков рта). </vt:lpstr>
      <vt:lpstr>Посмотрел он вокруг. Увидел Язычок, как кошка(губы в улыбке, рот открыт, кончик языка упирается в нижние зубы, язык горкой, упираясь кончиком языка в нижние зубы) ловит мышку за хвостик (губы в улыбке, приоткрыть рот, произнести «а-а» и прикусить широкий кончик языка).</vt:lpstr>
      <vt:lpstr>Вернулся Язычок домой, посмотрел на часы, они тикали: «тик-так»  ( рот открыт, губы в улыбке, кончиком языка дотрагиваемся до уголков рта). </vt:lpstr>
      <vt:lpstr>Котенок свернулся клубочком.  «Пора и мне спать» ,-подумал Язычок.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elena</cp:lastModifiedBy>
  <cp:revision>53</cp:revision>
  <dcterms:modified xsi:type="dcterms:W3CDTF">2021-12-20T04:54:54Z</dcterms:modified>
</cp:coreProperties>
</file>